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7" autoAdjust="0"/>
    <p:restoredTop sz="94660"/>
  </p:normalViewPr>
  <p:slideViewPr>
    <p:cSldViewPr>
      <p:cViewPr varScale="1">
        <p:scale>
          <a:sx n="26" d="100"/>
          <a:sy n="26" d="100"/>
        </p:scale>
        <p:origin x="-1182"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EC5D1C0-830D-4391-816F-32E7526ADEDD}" type="datetimeFigureOut">
              <a:rPr lang="en-US"/>
              <a:pPr>
                <a:defRPr/>
              </a:pPr>
              <a:t>11/22/2010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F9CE32C-AB88-42E9-AF7D-50C2D7AF11F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A769716-B8A4-4B47-A20A-FE8BEA552ACA}" type="datetimeFigureOut">
              <a:rPr lang="en-US"/>
              <a:pPr>
                <a:defRPr/>
              </a:pPr>
              <a:t>11/22/2010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25E2BBC-28EA-49FB-8AAB-58CB123CA8E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8DA1FB0-FDCB-48AD-ABFF-05459CA88060}" type="datetimeFigureOut">
              <a:rPr lang="en-US"/>
              <a:pPr>
                <a:defRPr/>
              </a:pPr>
              <a:t>11/22/2010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0BE0B7B-4DAD-440E-B28C-B396044B061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C0FA178-B1CB-4CB1-BF6B-B9EDF4077FD9}" type="datetimeFigureOut">
              <a:rPr lang="en-US"/>
              <a:pPr>
                <a:defRPr/>
              </a:pPr>
              <a:t>11/22/2010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4D9CE72-DA6B-41B1-B16E-71C28AFF2EC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50787D7-E233-410D-A319-FCFB33EDCB34}" type="datetimeFigureOut">
              <a:rPr lang="en-US"/>
              <a:pPr>
                <a:defRPr/>
              </a:pPr>
              <a:t>11/22/2010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26168AD-335D-4A42-A2A7-352984F7021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AAAA667-ECA7-48EF-AE99-0A7B4D3B8147}" type="datetimeFigureOut">
              <a:rPr lang="en-US"/>
              <a:pPr>
                <a:defRPr/>
              </a:pPr>
              <a:t>11/22/2010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07E54FB-22D1-4A6B-AA1D-3EE3C51983E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2D055D6-E4F8-475A-8F29-59E197F604AB}" type="datetimeFigureOut">
              <a:rPr lang="en-US"/>
              <a:pPr>
                <a:defRPr/>
              </a:pPr>
              <a:t>11/22/2010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A5B34B6-5850-41BE-8D73-4056947B4BA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F0E0C89-2E16-4F82-B27F-CD964968A56E}" type="datetimeFigureOut">
              <a:rPr lang="en-US"/>
              <a:pPr>
                <a:defRPr/>
              </a:pPr>
              <a:t>11/22/2010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F82B4E7-2E47-4157-B7F1-BF0324BAE78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2BBF373-7973-46AF-8D08-86B44DAD43D9}" type="datetimeFigureOut">
              <a:rPr lang="en-US"/>
              <a:pPr>
                <a:defRPr/>
              </a:pPr>
              <a:t>11/22/2010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9A15F5B-DCAC-4055-B870-E9DFCD4C973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4A27484-9FBF-44DE-B5C6-C5B93E3957FB}" type="datetimeFigureOut">
              <a:rPr lang="en-US"/>
              <a:pPr>
                <a:defRPr/>
              </a:pPr>
              <a:t>11/22/2010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926CB2F-3623-4103-AD75-66CF4447BB2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EE74CD2-A462-4BF9-A49B-17A06135BE9A}" type="datetimeFigureOut">
              <a:rPr lang="en-US"/>
              <a:pPr>
                <a:defRPr/>
              </a:pPr>
              <a:t>11/22/2010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61F0B2E-D92D-41B2-8564-2A2B7B7A17F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6612B70A-7600-415A-8C22-AE17EB4A3023}" type="datetimeFigureOut">
              <a:rPr lang="en-US"/>
              <a:pPr>
                <a:defRPr/>
              </a:pPr>
              <a:t>11/22/2010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64AC165C-051C-41EE-80A0-584F48CD423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ideo" Target="file:///C:\Users\Becca\Downloads\Os%20Mutantes%20-%20El%20Justiciero%20%5bwww.keepvid.com%5d.mp4" TargetMode="Externa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file:///C:\Users\Becca\Downloads\Astrud%20Gilbert%20_amp;%20Stan%20Getz%20%20-%20Bossa%20Nova%20Brasil%20%5bwww.keepvid.com%5d.mp4" TargetMode="Externa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file:///C:\Users\Becca\Downloads\Samba%20Do%20Brasil-Ey%20Macalena%20%5bwww.keepvid.com%5d.mp4" TargetMode="Externa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file:///C:\Users\Becca\Downloads\Grupo%20Batuque%20-%20Keyzer%20(Masters%20At%20Work%20Mix)%20%5bwww.keepvid.com%5d.mp4" TargetMode="Externa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file:///C:\Users\Becca\Downloads\west%20african%20drums%20-%20senegal%20%5bwww.keepvid.com%5d.mp4" TargetMode="Externa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ideo" Target="file:///C:\Users\Becca\Downloads\Arab%20Music%20%5bwww.keepvid.com%5d.mp4" TargetMode="Externa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hyperlink" Target="http://en.wikipedia.org/wiki/Os_Mutante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2.bp.blogspot.com/_4KjiXr1ScXA/S9s66h7K4RI/AAAAAAAACIc/HkhF8M3nekQ/s1600/GBABfr.jpg" TargetMode="External"/><Relationship Id="rId13" Type="http://schemas.openxmlformats.org/officeDocument/2006/relationships/hyperlink" Target="http://www.youtube.com/watch?v=nXSo7mWIUzM" TargetMode="External"/><Relationship Id="rId3" Type="http://schemas.openxmlformats.org/officeDocument/2006/relationships/hyperlink" Target="http://threeimaginarygirls.com/files/uploaded-images/osmutantes.jpg" TargetMode="External"/><Relationship Id="rId7" Type="http://schemas.openxmlformats.org/officeDocument/2006/relationships/hyperlink" Target="http://www.youtube.com/watch?v=bqao21cZ5nM" TargetMode="External"/><Relationship Id="rId12" Type="http://schemas.openxmlformats.org/officeDocument/2006/relationships/hyperlink" Target="file:///C:\Documents%20and%20Settings\remccloud8\Local%20Settings\Temporary%20Internet%20Files\Content.IE5\MFXC02KD\,458&amp;um=1&amp;itbs=1&amp;iact=rc&amp;dur=341&amp;oei=0q_pTN2kLoH-8Abaq-zDDA&amp;esq=2&amp;page=2&amp;ndsp=37&amp;ved=1t:429,r:17,s:38&amp;tx=138&amp;ty=70&amp;biw=1639&amp;bih=720" TargetMode="External"/><Relationship Id="rId2" Type="http://schemas.openxmlformats.org/officeDocument/2006/relationships/hyperlink" Target="http://www.youtube.com/watch?v=d5TL8hSC7g4&amp;feature=BF&amp;a=GxdCwVVULXfuU2DqbxauDiRbBgcHkxix&amp;list=ML&amp;index=3" TargetMode="External"/><Relationship Id="rId1" Type="http://schemas.openxmlformats.org/officeDocument/2006/relationships/slideLayout" Target="../slideLayouts/slideLayout2.xml"/><Relationship Id="rId6" Type="http://schemas.openxmlformats.org/officeDocument/2006/relationships/hyperlink" Target="http://www.africansambistas.com/userimages/Samba02-6.jpg" TargetMode="External"/><Relationship Id="rId11" Type="http://schemas.openxmlformats.org/officeDocument/2006/relationships/hyperlink" Target="http://www.google.com/imgres?imgurl=http://www.mikeouds.com/messageboard/files.php?pid=50353&amp;aid=7642&amp;imgrefurl=http://www.mikeouds.com/messageboard/viewthread.php?tid=7968&amp;usg=__65fpmY_gKcefvIBxmwH6NPeNsug=&amp;h=661&amp;w=1024&amp;sz=107&amp;hl=en&amp;start=38&amp;sig2=XiDayPYfZrFDGfueydB_QA&amp;zoom=1&amp;tbnid=counVR7qqutg3M:&amp;tbnh=124&amp;tbnw=163&amp;ei=bbDpTOTdJMT-4waA7eD4Ag&amp;prev=/images?q=oud&amp;um=1&amp;hl=en&amp;rlz=1C1CHFX_enUS394US394&amp;biw=1639&amp;bih=720&amp;tbs=isch:10,458&amp;um=1&amp;itbs=1&amp;iact=rc&amp;dur=341&amp;oei=0q_pTN2kLoH-8Abaq-zDDA&amp;esq=2&amp;page=2&amp;ndsp=37&amp;ved=1t:429,r:17,s:38&amp;tx=138&amp;ty=70&amp;biw=1639&amp;bih=720" TargetMode="External"/><Relationship Id="rId5" Type="http://schemas.openxmlformats.org/officeDocument/2006/relationships/hyperlink" Target="http://www.youtube.com/watch?v=abU7ZwuTG3M" TargetMode="External"/><Relationship Id="rId10" Type="http://schemas.openxmlformats.org/officeDocument/2006/relationships/hyperlink" Target="http://www.youtube.com/watch?v=MKZFnAmqET0" TargetMode="External"/><Relationship Id="rId4" Type="http://schemas.openxmlformats.org/officeDocument/2006/relationships/hyperlink" Target="http://thecollector100.tripod.com/sitebuildercontent/sitebuilderpictures/.pond/bossanovafront.jpg.w300h300.jpg" TargetMode="External"/><Relationship Id="rId9" Type="http://schemas.openxmlformats.org/officeDocument/2006/relationships/hyperlink" Target="http://gallery.photo.net/photo/7201001-lg.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b="-5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533400"/>
            <a:ext cx="4038600" cy="1447800"/>
          </a:xfrm>
        </p:spPr>
        <p:txBody>
          <a:bodyPr>
            <a:normAutofit/>
          </a:bodyPr>
          <a:lstStyle/>
          <a:p>
            <a:pPr algn="l"/>
            <a:r>
              <a:rPr lang="en-US" sz="2400" smtClean="0">
                <a:solidFill>
                  <a:srgbClr val="FAC090"/>
                </a:solidFill>
                <a:latin typeface="Rockwell Extra Bold" pitchFamily="18" charset="0"/>
              </a:rPr>
              <a:t>Who Influenced?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1000" b="-1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953000"/>
            <a:ext cx="8305800" cy="2209800"/>
          </a:xfrm>
        </p:spPr>
        <p:txBody>
          <a:bodyPr>
            <a:normAutofit/>
          </a:bodyPr>
          <a:lstStyle/>
          <a:p>
            <a:pPr>
              <a:lnSpc>
                <a:spcPct val="80000"/>
              </a:lnSpc>
              <a:buFont typeface="Arial" charset="0"/>
              <a:buNone/>
            </a:pPr>
            <a:r>
              <a:rPr lang="en-US" sz="2200" smtClean="0">
                <a:solidFill>
                  <a:schemeClr val="bg1"/>
                </a:solidFill>
                <a:latin typeface="Times New Roman" pitchFamily="18" charset="0"/>
                <a:cs typeface="Times New Roman" pitchFamily="18" charset="0"/>
              </a:rPr>
              <a:t>Os Mutantes was founded in Sao Paulo, Brazil by Sérgio Dias Baptista, Arnaldo Baptista and Rita Lee. The band was first named Six Sided Rockers but then settled on their current name after performing on a TV program. Os Mutantes was one of the most influential bands in Brazil in the 1960’s, mainly because of their interesting psychedelic rock style. The band was influenced by many artists and movements in Brazil. Like Bossa Nova.</a:t>
            </a:r>
          </a:p>
        </p:txBody>
      </p:sp>
      <p:pic>
        <p:nvPicPr>
          <p:cNvPr id="4" name="Os Mutantes - El Justiciero [www.keepvid.com].mp4">
            <a:hlinkClick r:id="" action="ppaction://media"/>
          </p:cNvPr>
          <p:cNvPicPr>
            <a:picLocks noRot="1" noChangeAspect="1"/>
          </p:cNvPicPr>
          <p:nvPr>
            <a:videoFile r:link="rId1"/>
          </p:nvPr>
        </p:nvPicPr>
        <p:blipFill>
          <a:blip r:embed="rId4"/>
          <a:srcRect/>
          <a:stretch>
            <a:fillRect/>
          </a:stretch>
        </p:blipFill>
        <p:spPr bwMode="auto">
          <a:xfrm>
            <a:off x="7620000" y="0"/>
            <a:ext cx="1524000" cy="1143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5000" b="-25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191000"/>
            <a:ext cx="8229600" cy="2895600"/>
          </a:xfrm>
        </p:spPr>
        <p:txBody>
          <a:bodyPr rtlCol="0">
            <a:normAutofit fontScale="85000" lnSpcReduction="20000"/>
          </a:bodyPr>
          <a:lstStyle/>
          <a:p>
            <a:pPr fontAlgn="auto">
              <a:spcAft>
                <a:spcPts val="0"/>
              </a:spcAft>
              <a:buFont typeface="Arial" pitchFamily="34" charset="0"/>
              <a:buNone/>
              <a:defRPr/>
            </a:pPr>
            <a:r>
              <a:rPr lang="en-US" dirty="0" err="1" smtClean="0">
                <a:solidFill>
                  <a:schemeClr val="bg1"/>
                </a:solidFill>
              </a:rPr>
              <a:t>Bossa</a:t>
            </a:r>
            <a:r>
              <a:rPr lang="en-US" dirty="0" smtClean="0">
                <a:solidFill>
                  <a:schemeClr val="bg1"/>
                </a:solidFill>
              </a:rPr>
              <a:t> Nova is a style of Brazilian music created by </a:t>
            </a:r>
            <a:r>
              <a:rPr lang="en-US" dirty="0" err="1" smtClean="0">
                <a:solidFill>
                  <a:schemeClr val="bg1"/>
                </a:solidFill>
              </a:rPr>
              <a:t>João</a:t>
            </a:r>
            <a:r>
              <a:rPr lang="en-US" dirty="0" smtClean="0">
                <a:solidFill>
                  <a:schemeClr val="bg1"/>
                </a:solidFill>
              </a:rPr>
              <a:t> Gilberto and popularized by </a:t>
            </a:r>
            <a:r>
              <a:rPr lang="en-US" dirty="0" err="1" smtClean="0">
                <a:solidFill>
                  <a:schemeClr val="bg1"/>
                </a:solidFill>
              </a:rPr>
              <a:t>Antônio</a:t>
            </a:r>
            <a:r>
              <a:rPr lang="en-US" dirty="0" smtClean="0">
                <a:solidFill>
                  <a:schemeClr val="bg1"/>
                </a:solidFill>
              </a:rPr>
              <a:t> Carlos </a:t>
            </a:r>
            <a:r>
              <a:rPr lang="en-US" dirty="0" err="1" smtClean="0">
                <a:solidFill>
                  <a:schemeClr val="bg1"/>
                </a:solidFill>
              </a:rPr>
              <a:t>Jobim</a:t>
            </a:r>
            <a:r>
              <a:rPr lang="en-US" dirty="0" smtClean="0">
                <a:solidFill>
                  <a:schemeClr val="bg1"/>
                </a:solidFill>
              </a:rPr>
              <a:t>, and </a:t>
            </a:r>
            <a:r>
              <a:rPr lang="en-US" dirty="0" err="1" smtClean="0">
                <a:solidFill>
                  <a:schemeClr val="bg1"/>
                </a:solidFill>
              </a:rPr>
              <a:t>Vinicius</a:t>
            </a:r>
            <a:r>
              <a:rPr lang="en-US" dirty="0" smtClean="0">
                <a:solidFill>
                  <a:schemeClr val="bg1"/>
                </a:solidFill>
              </a:rPr>
              <a:t> de </a:t>
            </a:r>
            <a:r>
              <a:rPr lang="en-US" dirty="0" err="1" smtClean="0">
                <a:solidFill>
                  <a:schemeClr val="bg1"/>
                </a:solidFill>
              </a:rPr>
              <a:t>Moraes</a:t>
            </a:r>
            <a:r>
              <a:rPr lang="en-US" dirty="0" smtClean="0">
                <a:solidFill>
                  <a:schemeClr val="bg1"/>
                </a:solidFill>
              </a:rPr>
              <a:t>. </a:t>
            </a:r>
            <a:r>
              <a:rPr lang="en-US" dirty="0" err="1" smtClean="0">
                <a:solidFill>
                  <a:schemeClr val="bg1"/>
                </a:solidFill>
              </a:rPr>
              <a:t>Bossa</a:t>
            </a:r>
            <a:r>
              <a:rPr lang="en-US" dirty="0" smtClean="0">
                <a:solidFill>
                  <a:schemeClr val="bg1"/>
                </a:solidFill>
              </a:rPr>
              <a:t> nova acquired a large following, initially by young musicians and college students. It emerged from the upscale beachside</a:t>
            </a:r>
            <a:r>
              <a:rPr lang="pt-BR" dirty="0" smtClean="0">
                <a:solidFill>
                  <a:schemeClr val="bg1"/>
                </a:solidFill>
              </a:rPr>
              <a:t>s of Rio de Janeiro. It is hermonically complex and has less purcussion. Bossa Nova originated from samba. Bossa Nova also influenced cool jazz in the West.</a:t>
            </a:r>
            <a:endParaRPr lang="en-US" dirty="0">
              <a:solidFill>
                <a:schemeClr val="bg1"/>
              </a:solidFill>
            </a:endParaRPr>
          </a:p>
        </p:txBody>
      </p:sp>
      <p:pic>
        <p:nvPicPr>
          <p:cNvPr id="4" name="Astrud Gilbert _amp; Stan Getz  - Bossa Nova Brasil [www.keepvid.com].mp4">
            <a:hlinkClick r:id="" action="ppaction://media"/>
          </p:cNvPr>
          <p:cNvPicPr>
            <a:picLocks noRot="1" noChangeAspect="1"/>
          </p:cNvPicPr>
          <p:nvPr>
            <a:videoFile r:link="rId1"/>
          </p:nvPr>
        </p:nvPicPr>
        <p:blipFill>
          <a:blip r:embed="rId4"/>
          <a:srcRect/>
          <a:stretch>
            <a:fillRect/>
          </a:stretch>
        </p:blipFill>
        <p:spPr bwMode="auto">
          <a:xfrm>
            <a:off x="7467600" y="2971800"/>
            <a:ext cx="1676400" cy="1257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1000" r="-11000"/>
          </a:stretch>
        </a:blipFill>
        <a:effectLst/>
      </p:bgPr>
    </p:bg>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Samba</a:t>
            </a:r>
          </a:p>
        </p:txBody>
      </p:sp>
      <p:sp>
        <p:nvSpPr>
          <p:cNvPr id="3" name="Content Placeholder 2"/>
          <p:cNvSpPr>
            <a:spLocks noGrp="1"/>
          </p:cNvSpPr>
          <p:nvPr>
            <p:ph idx="1"/>
          </p:nvPr>
        </p:nvSpPr>
        <p:spPr>
          <a:xfrm>
            <a:off x="0" y="1066800"/>
            <a:ext cx="5334000" cy="2286000"/>
          </a:xfrm>
        </p:spPr>
        <p:txBody>
          <a:bodyPr rtlCol="0">
            <a:normAutofit fontScale="55000" lnSpcReduction="20000"/>
          </a:bodyPr>
          <a:lstStyle/>
          <a:p>
            <a:pPr fontAlgn="auto">
              <a:spcAft>
                <a:spcPts val="0"/>
              </a:spcAft>
              <a:buFont typeface="Arial" pitchFamily="34" charset="0"/>
              <a:buNone/>
              <a:defRPr/>
            </a:pPr>
            <a:r>
              <a:rPr lang="en-US" dirty="0" smtClean="0"/>
              <a:t>Samba is a Brazilian dance and musical genre originating in Africa. Samba is know to be a Symbol of Brazilian culture. It is throughout Brazil in the form of various popular rhythms and dances that originated from the regional </a:t>
            </a:r>
            <a:r>
              <a:rPr lang="en-US" dirty="0" err="1" smtClean="0"/>
              <a:t>Batuque</a:t>
            </a:r>
            <a:r>
              <a:rPr lang="en-US" dirty="0" smtClean="0"/>
              <a:t>, a type of music and associated dance form from Cape Verde. The samba is a musical expression of urban Rio de Janeiro in the lat 19</a:t>
            </a:r>
            <a:r>
              <a:rPr lang="en-US" baseline="30000" dirty="0" smtClean="0"/>
              <a:t>th</a:t>
            </a:r>
            <a:r>
              <a:rPr lang="en-US" dirty="0" smtClean="0"/>
              <a:t> century and the early 20</a:t>
            </a:r>
            <a:r>
              <a:rPr lang="en-US" baseline="30000" dirty="0" smtClean="0"/>
              <a:t>th</a:t>
            </a:r>
            <a:r>
              <a:rPr lang="en-US" dirty="0" smtClean="0"/>
              <a:t> century. </a:t>
            </a:r>
            <a:endParaRPr lang="en-US" dirty="0"/>
          </a:p>
        </p:txBody>
      </p:sp>
      <p:pic>
        <p:nvPicPr>
          <p:cNvPr id="4" name="Samba Do Brasil-Ey Macalena [www.keepvid.com].mp4">
            <a:hlinkClick r:id="" action="ppaction://media"/>
          </p:cNvPr>
          <p:cNvPicPr>
            <a:picLocks noRot="1" noChangeAspect="1"/>
          </p:cNvPicPr>
          <p:nvPr>
            <a:videoFile r:link="rId1"/>
          </p:nvPr>
        </p:nvPicPr>
        <p:blipFill>
          <a:blip r:embed="rId4"/>
          <a:srcRect/>
          <a:stretch>
            <a:fillRect/>
          </a:stretch>
        </p:blipFill>
        <p:spPr bwMode="auto">
          <a:xfrm>
            <a:off x="4572000" y="4552950"/>
            <a:ext cx="3073400" cy="23050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5000" b="-25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14400"/>
            <a:ext cx="7696200" cy="1600200"/>
          </a:xfrm>
        </p:spPr>
        <p:txBody>
          <a:bodyPr rtlCol="0">
            <a:normAutofit fontScale="62500" lnSpcReduction="20000"/>
          </a:bodyPr>
          <a:lstStyle/>
          <a:p>
            <a:pPr fontAlgn="auto">
              <a:spcAft>
                <a:spcPts val="0"/>
              </a:spcAft>
              <a:buFont typeface="Arial" pitchFamily="34" charset="0"/>
              <a:buNone/>
              <a:defRPr/>
            </a:pPr>
            <a:r>
              <a:rPr lang="en-US" dirty="0" smtClean="0"/>
              <a:t> </a:t>
            </a:r>
            <a:r>
              <a:rPr lang="en-US" dirty="0" err="1" smtClean="0">
                <a:solidFill>
                  <a:schemeClr val="bg1"/>
                </a:solidFill>
              </a:rPr>
              <a:t>Batuque</a:t>
            </a:r>
            <a:r>
              <a:rPr lang="en-US" dirty="0" smtClean="0">
                <a:solidFill>
                  <a:schemeClr val="bg1"/>
                </a:solidFill>
              </a:rPr>
              <a:t> is a music and dance genre from Cape Verde. It is a call and response musical genre. There are complex rhythms, that come from African music, mainly polyrhythm. </a:t>
            </a:r>
            <a:r>
              <a:rPr lang="en-US" dirty="0" err="1" smtClean="0">
                <a:solidFill>
                  <a:schemeClr val="bg1"/>
                </a:solidFill>
              </a:rPr>
              <a:t>Batuque</a:t>
            </a:r>
            <a:r>
              <a:rPr lang="en-US" dirty="0" smtClean="0">
                <a:solidFill>
                  <a:schemeClr val="bg1"/>
                </a:solidFill>
              </a:rPr>
              <a:t> is mainly percussive but before the music began with an introduction on the </a:t>
            </a:r>
            <a:r>
              <a:rPr lang="en-US" dirty="0" err="1" smtClean="0">
                <a:solidFill>
                  <a:schemeClr val="bg1"/>
                </a:solidFill>
              </a:rPr>
              <a:t>cimboa</a:t>
            </a:r>
            <a:r>
              <a:rPr lang="en-US" dirty="0" smtClean="0">
                <a:solidFill>
                  <a:schemeClr val="bg1"/>
                </a:solidFill>
              </a:rPr>
              <a:t> that provided the base musical line. </a:t>
            </a:r>
            <a:endParaRPr lang="en-US" dirty="0">
              <a:solidFill>
                <a:schemeClr val="bg1"/>
              </a:solidFill>
            </a:endParaRPr>
          </a:p>
        </p:txBody>
      </p:sp>
      <p:pic>
        <p:nvPicPr>
          <p:cNvPr id="4" name="Grupo Batuque - Keyzer (Masters At Work Mix) [www.keepvid.com].mp4">
            <a:hlinkClick r:id="" action="ppaction://media"/>
          </p:cNvPr>
          <p:cNvPicPr>
            <a:picLocks noRot="1" noChangeAspect="1"/>
          </p:cNvPicPr>
          <p:nvPr>
            <a:videoFile r:link="rId1"/>
          </p:nvPr>
        </p:nvPicPr>
        <p:blipFill>
          <a:blip r:embed="rId4"/>
          <a:srcRect/>
          <a:stretch>
            <a:fillRect/>
          </a:stretch>
        </p:blipFill>
        <p:spPr bwMode="auto">
          <a:xfrm>
            <a:off x="0" y="5410200"/>
            <a:ext cx="1930400" cy="1447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9000" r="-9000"/>
          </a:stretch>
        </a:blipFill>
        <a:effectLst/>
      </p:bgPr>
    </p:bg>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t>African Music</a:t>
            </a:r>
          </a:p>
        </p:txBody>
      </p:sp>
      <p:sp>
        <p:nvSpPr>
          <p:cNvPr id="3" name="Content Placeholder 2"/>
          <p:cNvSpPr>
            <a:spLocks noGrp="1"/>
          </p:cNvSpPr>
          <p:nvPr>
            <p:ph idx="1"/>
          </p:nvPr>
        </p:nvSpPr>
        <p:spPr>
          <a:xfrm>
            <a:off x="304800" y="3429000"/>
            <a:ext cx="8305800" cy="2743200"/>
          </a:xfrm>
        </p:spPr>
        <p:txBody>
          <a:bodyPr>
            <a:normAutofit/>
          </a:bodyPr>
          <a:lstStyle/>
          <a:p>
            <a:pPr>
              <a:lnSpc>
                <a:spcPct val="80000"/>
              </a:lnSpc>
              <a:buFont typeface="Arial" charset="0"/>
              <a:buNone/>
            </a:pPr>
            <a:r>
              <a:rPr lang="en-US" sz="2200" smtClean="0">
                <a:solidFill>
                  <a:schemeClr val="bg1"/>
                </a:solidFill>
              </a:rPr>
              <a:t>There are many different African rhythms. Rhythms differ based on the area and people. The most well known rhythms are cross-rhythms found in the Sub-Saharan area of Africa. Cross-Rhythms are contrasting drum beats with a main drummer. These beats are meant to show deep emotion. In many Sub-Saharan area’s they don’t even have a word for rhythm or music. To them music is part of life. One of the many influences to African Rhythms is the Arab music culture.</a:t>
            </a:r>
          </a:p>
          <a:p>
            <a:pPr>
              <a:lnSpc>
                <a:spcPct val="80000"/>
              </a:lnSpc>
            </a:pPr>
            <a:endParaRPr lang="en-US" sz="2200" smtClean="0">
              <a:solidFill>
                <a:schemeClr val="bg1"/>
              </a:solidFill>
            </a:endParaRPr>
          </a:p>
        </p:txBody>
      </p:sp>
      <p:pic>
        <p:nvPicPr>
          <p:cNvPr id="4" name="west african drums - senegal [www.keepvid.com].mp4">
            <a:hlinkClick r:id="" action="ppaction://media"/>
          </p:cNvPr>
          <p:cNvPicPr>
            <a:picLocks noRot="1" noChangeAspect="1"/>
          </p:cNvPicPr>
          <p:nvPr>
            <a:videoFile r:link="rId1"/>
          </p:nvPr>
        </p:nvPicPr>
        <p:blipFill>
          <a:blip r:embed="rId4"/>
          <a:srcRect/>
          <a:stretch>
            <a:fillRect/>
          </a:stretch>
        </p:blipFill>
        <p:spPr bwMode="auto">
          <a:xfrm>
            <a:off x="3200400" y="1295400"/>
            <a:ext cx="2590800" cy="1943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4000" r="-14000"/>
          </a:stretch>
        </a:blip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t>Arab Music</a:t>
            </a:r>
          </a:p>
        </p:txBody>
      </p:sp>
      <p:sp>
        <p:nvSpPr>
          <p:cNvPr id="3" name="Content Placeholder 2"/>
          <p:cNvSpPr>
            <a:spLocks noGrp="1"/>
          </p:cNvSpPr>
          <p:nvPr>
            <p:ph idx="1"/>
          </p:nvPr>
        </p:nvSpPr>
        <p:spPr>
          <a:xfrm>
            <a:off x="3352800" y="4724400"/>
            <a:ext cx="5791200" cy="2133600"/>
          </a:xfrm>
          <a:solidFill>
            <a:schemeClr val="tx1">
              <a:lumMod val="65000"/>
              <a:lumOff val="35000"/>
            </a:schemeClr>
          </a:solidFill>
        </p:spPr>
        <p:txBody>
          <a:bodyPr rtlCol="0">
            <a:normAutofit fontScale="55000" lnSpcReduction="20000"/>
          </a:bodyPr>
          <a:lstStyle/>
          <a:p>
            <a:pPr fontAlgn="auto">
              <a:spcAft>
                <a:spcPts val="0"/>
              </a:spcAft>
              <a:buFont typeface="Arial" pitchFamily="34" charset="0"/>
              <a:buNone/>
              <a:defRPr/>
            </a:pPr>
            <a:r>
              <a:rPr lang="en-US" dirty="0" smtClean="0">
                <a:solidFill>
                  <a:schemeClr val="bg1"/>
                </a:solidFill>
              </a:rPr>
              <a:t>Arab music came from the deep roots of Arabic poetry back from the pre-Islamic period. Arab poets would read their poetry with distinct rhythms and tones. There were many types of instruments that went along with Arab music in earlier centuries. The </a:t>
            </a:r>
            <a:r>
              <a:rPr lang="en-US" dirty="0" err="1" smtClean="0">
                <a:solidFill>
                  <a:schemeClr val="bg1"/>
                </a:solidFill>
              </a:rPr>
              <a:t>Oud</a:t>
            </a:r>
            <a:r>
              <a:rPr lang="en-US" dirty="0" smtClean="0">
                <a:solidFill>
                  <a:schemeClr val="bg1"/>
                </a:solidFill>
              </a:rPr>
              <a:t>- which is an ancestor of the lute- is an example. Music was a key part of the Arab society. Schools would teach the </a:t>
            </a:r>
            <a:r>
              <a:rPr lang="en-US" dirty="0" err="1" smtClean="0">
                <a:solidFill>
                  <a:schemeClr val="bg1"/>
                </a:solidFill>
              </a:rPr>
              <a:t>Quaran</a:t>
            </a:r>
            <a:r>
              <a:rPr lang="en-US" dirty="0" smtClean="0">
                <a:solidFill>
                  <a:schemeClr val="bg1"/>
                </a:solidFill>
              </a:rPr>
              <a:t> though chanting and tradesmen would use music during work.</a:t>
            </a:r>
            <a:endParaRPr lang="en-US" dirty="0">
              <a:solidFill>
                <a:schemeClr val="bg1"/>
              </a:solidFill>
            </a:endParaRPr>
          </a:p>
        </p:txBody>
      </p:sp>
      <p:pic>
        <p:nvPicPr>
          <p:cNvPr id="4" name="Arab Music [www.keepvid.com].mp4">
            <a:hlinkClick r:id="" action="ppaction://media"/>
          </p:cNvPr>
          <p:cNvPicPr>
            <a:picLocks noRot="1" noChangeAspect="1"/>
          </p:cNvPicPr>
          <p:nvPr>
            <a:videoFile r:link="rId1"/>
          </p:nvPr>
        </p:nvPicPr>
        <p:blipFill>
          <a:blip r:embed="rId4"/>
          <a:srcRect/>
          <a:stretch>
            <a:fillRect/>
          </a:stretch>
        </p:blipFill>
        <p:spPr bwMode="auto">
          <a:xfrm>
            <a:off x="0" y="4724400"/>
            <a:ext cx="3352800" cy="2133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0"/>
            <a:ext cx="8229600" cy="1143000"/>
          </a:xfrm>
        </p:spPr>
        <p:txBody>
          <a:bodyPr/>
          <a:lstStyle/>
          <a:p>
            <a:r>
              <a:rPr lang="en-US" smtClean="0"/>
              <a:t>Sources</a:t>
            </a:r>
          </a:p>
        </p:txBody>
      </p:sp>
      <p:sp>
        <p:nvSpPr>
          <p:cNvPr id="3" name="Content Placeholder 2"/>
          <p:cNvSpPr>
            <a:spLocks noGrp="1"/>
          </p:cNvSpPr>
          <p:nvPr>
            <p:ph idx="1"/>
          </p:nvPr>
        </p:nvSpPr>
        <p:spPr/>
        <p:txBody>
          <a:bodyPr rtlCol="0">
            <a:normAutofit fontScale="85000" lnSpcReduction="20000"/>
          </a:bodyPr>
          <a:lstStyle/>
          <a:p>
            <a:pPr fontAlgn="auto">
              <a:spcAft>
                <a:spcPts val="0"/>
              </a:spcAft>
              <a:buFont typeface="Arial" pitchFamily="34" charset="0"/>
              <a:buChar char="•"/>
              <a:defRPr/>
            </a:pPr>
            <a:r>
              <a:rPr lang="en-US" dirty="0" smtClean="0"/>
              <a:t>Os </a:t>
            </a:r>
            <a:r>
              <a:rPr lang="en-US" dirty="0" err="1" smtClean="0"/>
              <a:t>Mutantes</a:t>
            </a:r>
            <a:r>
              <a:rPr lang="en-US" dirty="0" smtClean="0"/>
              <a:t>. </a:t>
            </a:r>
            <a:r>
              <a:rPr lang="en-US" i="1" dirty="0" smtClean="0"/>
              <a:t>Wikipedia</a:t>
            </a:r>
            <a:r>
              <a:rPr lang="en-US" dirty="0" smtClean="0"/>
              <a:t>. Retrieved November 21, 2010, from </a:t>
            </a:r>
            <a:r>
              <a:rPr lang="en-US" dirty="0" smtClean="0">
                <a:hlinkClick r:id="rId2"/>
              </a:rPr>
              <a:t>http://en.wikipedia.org/wiki/Os_Mutantes</a:t>
            </a:r>
            <a:endParaRPr lang="en-US" dirty="0" smtClean="0"/>
          </a:p>
          <a:p>
            <a:pPr fontAlgn="auto">
              <a:spcAft>
                <a:spcPts val="0"/>
              </a:spcAft>
              <a:buFont typeface="Arial" pitchFamily="34" charset="0"/>
              <a:buChar char="•"/>
              <a:defRPr/>
            </a:pPr>
            <a:r>
              <a:rPr lang="en-US" dirty="0" err="1" smtClean="0"/>
              <a:t>Bossa</a:t>
            </a:r>
            <a:r>
              <a:rPr lang="en-US" dirty="0" smtClean="0"/>
              <a:t> Nova. </a:t>
            </a:r>
            <a:r>
              <a:rPr lang="en-US" i="1" dirty="0" smtClean="0"/>
              <a:t>Wikipedia</a:t>
            </a:r>
            <a:r>
              <a:rPr lang="en-US" dirty="0" smtClean="0"/>
              <a:t>. Retrieved November 21, 2010, from </a:t>
            </a:r>
            <a:r>
              <a:rPr lang="en-US" dirty="0" smtClean="0">
                <a:hlinkClick r:id="rId2"/>
              </a:rPr>
              <a:t>http://en.wikipedia.org/wiki/Os_Mutantes</a:t>
            </a:r>
            <a:endParaRPr lang="en-US" dirty="0" smtClean="0"/>
          </a:p>
          <a:p>
            <a:pPr fontAlgn="auto">
              <a:spcAft>
                <a:spcPts val="0"/>
              </a:spcAft>
              <a:buFont typeface="Arial" pitchFamily="34" charset="0"/>
              <a:buChar char="•"/>
              <a:defRPr/>
            </a:pPr>
            <a:r>
              <a:rPr lang="en-US" dirty="0" smtClean="0"/>
              <a:t>Samba. </a:t>
            </a:r>
            <a:r>
              <a:rPr lang="en-US" i="1" dirty="0" smtClean="0"/>
              <a:t>Wikipedia </a:t>
            </a:r>
            <a:r>
              <a:rPr lang="en-US" dirty="0" smtClean="0"/>
              <a:t>. Retrieved November 21, 2010, from </a:t>
            </a:r>
            <a:r>
              <a:rPr lang="en-US" dirty="0" smtClean="0">
                <a:hlinkClick r:id="rId2"/>
              </a:rPr>
              <a:t>http://en.wikipedia.org/wiki/Os_Mutantes</a:t>
            </a:r>
            <a:endParaRPr lang="en-US" dirty="0" smtClean="0"/>
          </a:p>
          <a:p>
            <a:pPr fontAlgn="auto">
              <a:spcAft>
                <a:spcPts val="0"/>
              </a:spcAft>
              <a:buFont typeface="Arial" pitchFamily="34" charset="0"/>
              <a:buChar char="•"/>
              <a:defRPr/>
            </a:pPr>
            <a:r>
              <a:rPr lang="en-US" dirty="0" err="1" smtClean="0"/>
              <a:t>Batuque</a:t>
            </a:r>
            <a:r>
              <a:rPr lang="en-US" dirty="0" smtClean="0"/>
              <a:t>. </a:t>
            </a:r>
            <a:r>
              <a:rPr lang="en-US" i="1" dirty="0" smtClean="0"/>
              <a:t>Wikipedia </a:t>
            </a:r>
            <a:r>
              <a:rPr lang="en-US" dirty="0" smtClean="0"/>
              <a:t>. Retrieved November 21, 2010, from </a:t>
            </a:r>
            <a:r>
              <a:rPr lang="en-US" dirty="0" smtClean="0">
                <a:hlinkClick r:id="rId2"/>
              </a:rPr>
              <a:t>http://en.wikipedia.org/wiki/Os_Mutantes</a:t>
            </a:r>
            <a:endParaRPr lang="en-US" dirty="0" smtClean="0"/>
          </a:p>
          <a:p>
            <a:pPr fontAlgn="auto">
              <a:spcAft>
                <a:spcPts val="0"/>
              </a:spcAft>
              <a:buFont typeface="Arial" pitchFamily="34" charset="0"/>
              <a:buChar char="•"/>
              <a:defRPr/>
            </a:pPr>
            <a:r>
              <a:rPr lang="en-US" dirty="0" smtClean="0"/>
              <a:t>African Music. </a:t>
            </a:r>
            <a:r>
              <a:rPr lang="en-US" i="1" dirty="0" smtClean="0"/>
              <a:t>Wikipedia </a:t>
            </a:r>
            <a:r>
              <a:rPr lang="en-US" dirty="0" smtClean="0"/>
              <a:t>. Retrieved November 21, 2010, from </a:t>
            </a:r>
            <a:r>
              <a:rPr lang="en-US" dirty="0" smtClean="0">
                <a:hlinkClick r:id="rId2"/>
              </a:rPr>
              <a:t>http://en.wikipedia.org/wiki/Os_Mutantes</a:t>
            </a:r>
            <a:endParaRPr lang="en-US" dirty="0" smtClean="0"/>
          </a:p>
          <a:p>
            <a:pPr fontAlgn="auto">
              <a:spcAft>
                <a:spcPts val="0"/>
              </a:spcAft>
              <a:buFont typeface="Arial" pitchFamily="34" charset="0"/>
              <a:buChar char="•"/>
              <a:defRPr/>
            </a:pPr>
            <a:r>
              <a:rPr lang="en-US" dirty="0" smtClean="0"/>
              <a:t>Arab Music. </a:t>
            </a:r>
            <a:r>
              <a:rPr lang="en-US" i="1" dirty="0" smtClean="0"/>
              <a:t>Wikipedia </a:t>
            </a:r>
            <a:r>
              <a:rPr lang="en-US" dirty="0" smtClean="0"/>
              <a:t>. Retrieved November 21, 2010, from </a:t>
            </a:r>
            <a:r>
              <a:rPr lang="en-US" dirty="0" smtClean="0">
                <a:hlinkClick r:id="rId2"/>
              </a:rPr>
              <a:t>http://en.wikipedia.org/wiki/Os_Mutantes</a:t>
            </a:r>
            <a:endParaRPr lang="en-US" dirty="0" smtClean="0"/>
          </a:p>
          <a:p>
            <a:pPr fontAlgn="auto">
              <a:spcAft>
                <a:spcPts val="0"/>
              </a:spcAft>
              <a:buFont typeface="Arial" pitchFamily="34" charset="0"/>
              <a:buChar char="•"/>
              <a:defRPr/>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t>Pictures and videos</a:t>
            </a:r>
          </a:p>
        </p:txBody>
      </p:sp>
      <p:sp>
        <p:nvSpPr>
          <p:cNvPr id="3" name="Content Placeholder 2"/>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US" sz="1400" dirty="0" smtClean="0">
                <a:hlinkClick r:id="rId2"/>
              </a:rPr>
              <a:t>http://www.youtube.com/watch?v=d5TL8hSC7g4&amp;feature=BF&amp;a=GxdCwVVULXfuU2DqbxauDiRbBgcHkxix&amp;list=ML&amp;index=3</a:t>
            </a:r>
            <a:endParaRPr lang="en-US" sz="1400" dirty="0" smtClean="0"/>
          </a:p>
          <a:p>
            <a:pPr fontAlgn="auto">
              <a:spcAft>
                <a:spcPts val="0"/>
              </a:spcAft>
              <a:buFont typeface="Arial" pitchFamily="34" charset="0"/>
              <a:buChar char="•"/>
              <a:defRPr/>
            </a:pPr>
            <a:r>
              <a:rPr lang="en-US" sz="1400" dirty="0" smtClean="0">
                <a:hlinkClick r:id="rId3"/>
              </a:rPr>
              <a:t>http://threeimaginarygirls.com/files/uploaded-images/osmutantes.jpg</a:t>
            </a:r>
            <a:endParaRPr lang="en-US" sz="1400" dirty="0" smtClean="0"/>
          </a:p>
          <a:p>
            <a:pPr fontAlgn="auto">
              <a:spcAft>
                <a:spcPts val="0"/>
              </a:spcAft>
              <a:buFont typeface="Arial" pitchFamily="34" charset="0"/>
              <a:buChar char="•"/>
              <a:defRPr/>
            </a:pPr>
            <a:r>
              <a:rPr lang="en-US" sz="1400" dirty="0" smtClean="0">
                <a:hlinkClick r:id="rId4"/>
              </a:rPr>
              <a:t>http://thecollector100.tripod.com/sitebuildercontent/sitebuilderpictures/.pond/bossanovafront.jpg.w300h300.jpg</a:t>
            </a:r>
            <a:endParaRPr lang="en-US" sz="1400" dirty="0" smtClean="0"/>
          </a:p>
          <a:p>
            <a:pPr fontAlgn="auto">
              <a:spcAft>
                <a:spcPts val="0"/>
              </a:spcAft>
              <a:buFont typeface="Arial" pitchFamily="34" charset="0"/>
              <a:buChar char="•"/>
              <a:defRPr/>
            </a:pPr>
            <a:r>
              <a:rPr lang="en-US" sz="1400" dirty="0" smtClean="0">
                <a:hlinkClick r:id="rId5"/>
              </a:rPr>
              <a:t>http://www.youtube.com/watch?v=abU7ZwuTG3M</a:t>
            </a:r>
            <a:endParaRPr lang="en-US" sz="1400" dirty="0" smtClean="0"/>
          </a:p>
          <a:p>
            <a:pPr fontAlgn="auto">
              <a:spcAft>
                <a:spcPts val="0"/>
              </a:spcAft>
              <a:buFont typeface="Arial" pitchFamily="34" charset="0"/>
              <a:buChar char="•"/>
              <a:defRPr/>
            </a:pPr>
            <a:r>
              <a:rPr lang="en-US" sz="1400" dirty="0" smtClean="0">
                <a:hlinkClick r:id="rId6"/>
              </a:rPr>
              <a:t>http://www.africansambistas.com/userimages/Samba02-6.jpg</a:t>
            </a:r>
            <a:endParaRPr lang="en-US" sz="1400" dirty="0" smtClean="0"/>
          </a:p>
          <a:p>
            <a:pPr fontAlgn="auto">
              <a:spcAft>
                <a:spcPts val="0"/>
              </a:spcAft>
              <a:buFont typeface="Arial" pitchFamily="34" charset="0"/>
              <a:buChar char="•"/>
              <a:defRPr/>
            </a:pPr>
            <a:r>
              <a:rPr lang="en-US" sz="1400" dirty="0" smtClean="0">
                <a:hlinkClick r:id="rId7"/>
              </a:rPr>
              <a:t>http://www.youtube.com/watch?v=bqao21cZ5nM</a:t>
            </a:r>
            <a:endParaRPr lang="en-US" sz="1400" dirty="0" smtClean="0"/>
          </a:p>
          <a:p>
            <a:pPr fontAlgn="auto">
              <a:spcAft>
                <a:spcPts val="0"/>
              </a:spcAft>
              <a:buFont typeface="Arial" pitchFamily="34" charset="0"/>
              <a:buChar char="•"/>
              <a:defRPr/>
            </a:pPr>
            <a:r>
              <a:rPr lang="en-US" sz="1400" dirty="0" smtClean="0">
                <a:hlinkClick r:id="rId8"/>
              </a:rPr>
              <a:t>http://2.bp.blogspot.com/_4KjiXr1ScXA/S9s66h7K4RI/AAAAAAAACIc/HkhF8M3nekQ/s1600/GBABfr.jpg</a:t>
            </a:r>
            <a:endParaRPr lang="en-US" sz="1400" dirty="0" smtClean="0"/>
          </a:p>
          <a:p>
            <a:pPr fontAlgn="auto">
              <a:spcAft>
                <a:spcPts val="0"/>
              </a:spcAft>
              <a:buFont typeface="Arial" pitchFamily="34" charset="0"/>
              <a:buChar char="•"/>
              <a:defRPr/>
            </a:pPr>
            <a:r>
              <a:rPr lang="en-US" sz="1400" dirty="0" smtClean="0">
                <a:hlinkClick r:id="rId9"/>
              </a:rPr>
              <a:t>http://gallery.photo.net/photo/7201001-lg.jpg</a:t>
            </a:r>
            <a:endParaRPr lang="en-US" sz="1400" dirty="0" smtClean="0"/>
          </a:p>
          <a:p>
            <a:pPr fontAlgn="auto">
              <a:spcAft>
                <a:spcPts val="0"/>
              </a:spcAft>
              <a:buFont typeface="Arial" pitchFamily="34" charset="0"/>
              <a:buChar char="•"/>
              <a:defRPr/>
            </a:pPr>
            <a:r>
              <a:rPr lang="en-US" sz="1400" dirty="0" smtClean="0">
                <a:hlinkClick r:id="rId10"/>
              </a:rPr>
              <a:t>http://www.youtube.com/watch?v=MKZFnAmqET0</a:t>
            </a:r>
            <a:endParaRPr lang="en-US" sz="1400" dirty="0" smtClean="0"/>
          </a:p>
          <a:p>
            <a:pPr fontAlgn="auto">
              <a:spcAft>
                <a:spcPts val="0"/>
              </a:spcAft>
              <a:buFont typeface="Arial" pitchFamily="34" charset="0"/>
              <a:buChar char="•"/>
              <a:defRPr/>
            </a:pPr>
            <a:r>
              <a:rPr lang="en-US" sz="1400" dirty="0" smtClean="0">
                <a:hlinkClick r:id="rId11"/>
              </a:rPr>
              <a:t>http://www.google.com/imgres?imgurl=http://www.mikeouds.com/messageboard/files.php%3Fpid%3D50353%26aid%3D7642&amp;imgrefurl=http://www.mikeouds.com/messageboard/viewthread.php%3Ftid%3D7968&amp;usg=__65fpmY_gKcefvIBxmwH6NPeNsug=&amp;h=661&amp;w=1024&amp;sz=107&amp;hl=en&amp;start=38&amp;sig2=XiDayPYfZrFDGfueydB_QA&amp;zoom=1&amp;tbnid=counVR7qqutg3M:&amp;tbnh=124&amp;tbnw=163&amp;ei=bbDpTOTdJMT-4waA7eD4Ag&amp;prev=/images%3Fq%3Doud%26um%3D1%26hl%3Den%26rlz%3D1C1CHFX_enUS394US394%26biw%3D1639%26bih%3D720%26tbs%3Disch:10</a:t>
            </a:r>
            <a:r>
              <a:rPr lang="en-US" sz="1400" dirty="0" smtClean="0">
                <a:hlinkClick r:id="rId12" action="ppaction://hlinkfile"/>
              </a:rPr>
              <a:t>,458&amp;um=1&amp;itbs=1&amp;iact=rc&amp;dur=341&amp;oei=0q_pTN2kLoH-8Abaq-zDDA&amp;esq=2&amp;page=2&amp;ndsp=37&amp;ved=1t:429,r:17,s:38&amp;tx=138&amp;ty=70&amp;biw=1639&amp;bih=720</a:t>
            </a:r>
            <a:endParaRPr lang="en-US" sz="1400" dirty="0" smtClean="0"/>
          </a:p>
          <a:p>
            <a:pPr fontAlgn="auto">
              <a:spcAft>
                <a:spcPts val="0"/>
              </a:spcAft>
              <a:buFont typeface="Arial" pitchFamily="34" charset="0"/>
              <a:buChar char="•"/>
              <a:defRPr/>
            </a:pPr>
            <a:r>
              <a:rPr lang="en-US" sz="1400" dirty="0" smtClean="0">
                <a:hlinkClick r:id="rId13"/>
              </a:rPr>
              <a:t>http://www.youtube.com/watch?v=nXSo7mWIUzM</a:t>
            </a:r>
            <a:endParaRPr lang="en-US" sz="1400" dirty="0" smtClean="0"/>
          </a:p>
          <a:p>
            <a:pPr fontAlgn="auto">
              <a:spcAft>
                <a:spcPts val="0"/>
              </a:spcAft>
              <a:buFont typeface="Arial" pitchFamily="34" charset="0"/>
              <a:buChar char="•"/>
              <a:defRPr/>
            </a:pPr>
            <a:endParaRPr lang="en-US" sz="1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TotalTime>
  <Words>518</Words>
  <Application>Microsoft Office PowerPoint</Application>
  <PresentationFormat>On-screen Show (4:3)</PresentationFormat>
  <Paragraphs>29</Paragraphs>
  <Slides>9</Slides>
  <Notes>0</Notes>
  <HiddenSlides>0</HiddenSlides>
  <MMClips>6</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9</vt:i4>
      </vt:variant>
    </vt:vector>
  </HeadingPairs>
  <TitlesOfParts>
    <vt:vector size="14" baseType="lpstr">
      <vt:lpstr>Calibri</vt:lpstr>
      <vt:lpstr>Arial</vt:lpstr>
      <vt:lpstr>Rockwell Extra Bold</vt:lpstr>
      <vt:lpstr>Times New Roman</vt:lpstr>
      <vt:lpstr>Office Theme</vt:lpstr>
      <vt:lpstr>Who Influenced?</vt:lpstr>
      <vt:lpstr>Slide 2</vt:lpstr>
      <vt:lpstr>Slide 3</vt:lpstr>
      <vt:lpstr>Samba</vt:lpstr>
      <vt:lpstr>Slide 5</vt:lpstr>
      <vt:lpstr>African Music</vt:lpstr>
      <vt:lpstr>Arab Music</vt:lpstr>
      <vt:lpstr>Sources</vt:lpstr>
      <vt:lpstr>Pictures and videos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Influenced</dc:title>
  <dc:creator>Becca</dc:creator>
  <cp:lastModifiedBy>remccloud8</cp:lastModifiedBy>
  <cp:revision>20</cp:revision>
  <dcterms:created xsi:type="dcterms:W3CDTF">2010-10-29T03:00:24Z</dcterms:created>
  <dcterms:modified xsi:type="dcterms:W3CDTF">2010-11-22T14:19:16Z</dcterms:modified>
</cp:coreProperties>
</file>